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</p:sldIdLst>
  <p:sldSz cx="9144000" cy="6858000" type="screen4x3"/>
  <p:notesSz cx="6858000" cy="9144000"/>
  <p:custDataLst>
    <p:tags r:id="rId10"/>
  </p:custDataLst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128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0" Type="http://schemas.openxmlformats.org/officeDocument/2006/relationships/tags" Target="tags/tag5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.xml"/><Relationship Id="rId2" Type="http://schemas.openxmlformats.org/officeDocument/2006/relationships/image" Target="../media/image4.png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标题 3073"/>
          <p:cNvSpPr>
            <a:spLocks noGrp="1"/>
          </p:cNvSpPr>
          <p:nvPr>
            <p:ph type="ctrTitle"/>
          </p:nvPr>
        </p:nvSpPr>
        <p:spPr>
          <a:xfrm>
            <a:off x="755015" y="476885"/>
            <a:ext cx="7445375" cy="744855"/>
          </a:xfrm>
          <a:ln/>
        </p:spPr>
        <p:txBody>
          <a:bodyPr anchor="ctr" anchorCtr="0"/>
          <a:p>
            <a:pPr defTabSz="914400">
              <a:buClrTx/>
              <a:buSzTx/>
              <a:buFontTx/>
              <a:buNone/>
            </a:pPr>
            <a:r>
              <a:rPr lang="zh-CN" sz="4400" kern="1200" baseline="0">
                <a:latin typeface="Arial" panose="020B0604020202020204" pitchFamily="34" charset="0"/>
                <a:ea typeface="宋体" panose="02010600030101010101" pitchFamily="2" charset="-122"/>
              </a:rPr>
              <a:t>产品目录</a:t>
            </a:r>
            <a:endParaRPr lang="zh-CN" sz="4400" kern="1200" baseline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5" name="副标题 3074"/>
          <p:cNvSpPr>
            <a:spLocks noGrp="1"/>
          </p:cNvSpPr>
          <p:nvPr>
            <p:ph type="subTitle" idx="1"/>
          </p:nvPr>
        </p:nvSpPr>
        <p:spPr>
          <a:xfrm>
            <a:off x="1066165" y="1468755"/>
            <a:ext cx="6449695" cy="5128895"/>
          </a:xfrm>
          <a:ln/>
        </p:spPr>
        <p:txBody>
          <a:bodyPr/>
          <a:p>
            <a:pPr marL="457200" indent="-457200" algn="l" defTabSz="914400">
              <a:buClrTx/>
              <a:buSzTx/>
              <a:buFont typeface="Arial" panose="020B0604020202020204" pitchFamily="34" charset="0"/>
              <a:buChar char="•"/>
            </a:pPr>
            <a:r>
              <a:rPr lang="zh-CN" sz="3200" kern="1200" baseline="0">
                <a:latin typeface="Arial" panose="020B0604020202020204" pitchFamily="34" charset="0"/>
                <a:ea typeface="宋体" panose="02010600030101010101" pitchFamily="2" charset="-122"/>
              </a:rPr>
              <a:t>面向电信运营商的光纤网络测试仪</a:t>
            </a:r>
            <a:endParaRPr lang="zh-CN" sz="3200" kern="1200" baseline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l" defTabSz="914400">
              <a:buClrTx/>
              <a:buSzTx/>
              <a:buFont typeface="Arial" panose="020B0604020202020204" pitchFamily="34" charset="0"/>
            </a:pPr>
            <a:endParaRPr lang="en-US" altLang="zh-CN" sz="3200" kern="1200" baseline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895" y="2493010"/>
            <a:ext cx="5346065" cy="37414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440805" y="2277110"/>
            <a:ext cx="2460625" cy="43357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highlight>
                  <a:srgbClr val="008000"/>
                </a:highlight>
              </a:rPr>
              <a:t>性能指标：</a:t>
            </a:r>
            <a:endParaRPr lang="zh-CN" altLang="en-US">
              <a:highlight>
                <a:srgbClr val="008000"/>
              </a:highlight>
            </a:endParaRPr>
          </a:p>
          <a:p>
            <a:r>
              <a:rPr lang="en-US" altLang="zh-CN">
                <a:highlight>
                  <a:srgbClr val="008000"/>
                </a:highlight>
              </a:rPr>
              <a:t>1</a:t>
            </a:r>
            <a:r>
              <a:rPr lang="zh-CN" altLang="en-US">
                <a:highlight>
                  <a:srgbClr val="008000"/>
                </a:highlight>
              </a:rPr>
              <a:t>：</a:t>
            </a:r>
            <a:r>
              <a:rPr lang="en-US" altLang="zh-CN">
                <a:highlight>
                  <a:srgbClr val="008000"/>
                </a:highlight>
              </a:rPr>
              <a:t>2500M+1000M</a:t>
            </a:r>
            <a:r>
              <a:rPr lang="zh-CN" altLang="en-US">
                <a:highlight>
                  <a:srgbClr val="008000"/>
                </a:highlight>
              </a:rPr>
              <a:t>有线网络</a:t>
            </a:r>
            <a:endParaRPr lang="zh-CN" altLang="en-US">
              <a:highlight>
                <a:srgbClr val="008000"/>
              </a:highlight>
            </a:endParaRPr>
          </a:p>
          <a:p>
            <a:r>
              <a:rPr lang="en-US" altLang="zh-CN">
                <a:highlight>
                  <a:srgbClr val="008000"/>
                </a:highlight>
              </a:rPr>
              <a:t>2</a:t>
            </a:r>
            <a:r>
              <a:rPr lang="zh-CN" altLang="en-US">
                <a:highlight>
                  <a:srgbClr val="008000"/>
                </a:highlight>
              </a:rPr>
              <a:t>：</a:t>
            </a:r>
            <a:r>
              <a:rPr lang="en-US" altLang="zh-CN">
                <a:highlight>
                  <a:srgbClr val="008000"/>
                </a:highlight>
              </a:rPr>
              <a:t>WIFI-6,160M</a:t>
            </a:r>
            <a:r>
              <a:rPr lang="zh-CN" altLang="en-US">
                <a:highlight>
                  <a:srgbClr val="008000"/>
                </a:highlight>
              </a:rPr>
              <a:t>频宽，</a:t>
            </a:r>
            <a:r>
              <a:rPr lang="en-US" altLang="zh-CN">
                <a:highlight>
                  <a:srgbClr val="008000"/>
                </a:highlight>
              </a:rPr>
              <a:t>AX3000</a:t>
            </a:r>
            <a:r>
              <a:rPr lang="zh-CN" altLang="en-US">
                <a:highlight>
                  <a:srgbClr val="008000"/>
                </a:highlight>
              </a:rPr>
              <a:t>等级</a:t>
            </a:r>
            <a:endParaRPr lang="zh-CN" altLang="en-US">
              <a:highlight>
                <a:srgbClr val="008000"/>
              </a:highlight>
            </a:endParaRPr>
          </a:p>
          <a:p>
            <a:r>
              <a:rPr lang="en-US" altLang="zh-CN">
                <a:highlight>
                  <a:srgbClr val="008000"/>
                </a:highlight>
              </a:rPr>
              <a:t>3</a:t>
            </a:r>
            <a:r>
              <a:rPr lang="zh-CN" altLang="en-US">
                <a:highlight>
                  <a:srgbClr val="008000"/>
                </a:highlight>
              </a:rPr>
              <a:t>：支持</a:t>
            </a:r>
            <a:r>
              <a:rPr lang="en-US" altLang="zh-CN">
                <a:highlight>
                  <a:srgbClr val="008000"/>
                </a:highlight>
              </a:rPr>
              <a:t>10G</a:t>
            </a:r>
            <a:r>
              <a:rPr lang="zh-CN" altLang="en-US">
                <a:highlight>
                  <a:srgbClr val="008000"/>
                </a:highlight>
              </a:rPr>
              <a:t>分波光功率测试</a:t>
            </a:r>
            <a:endParaRPr lang="zh-CN" altLang="en-US">
              <a:highlight>
                <a:srgbClr val="008000"/>
              </a:highlight>
            </a:endParaRPr>
          </a:p>
          <a:p>
            <a:r>
              <a:rPr lang="en-US" altLang="zh-CN">
                <a:highlight>
                  <a:srgbClr val="008000"/>
                </a:highlight>
              </a:rPr>
              <a:t>4</a:t>
            </a:r>
            <a:r>
              <a:rPr lang="zh-CN" altLang="en-US">
                <a:highlight>
                  <a:srgbClr val="008000"/>
                </a:highlight>
              </a:rPr>
              <a:t>：支持</a:t>
            </a:r>
            <a:r>
              <a:rPr lang="en-US" altLang="zh-CN">
                <a:highlight>
                  <a:srgbClr val="008000"/>
                </a:highlight>
              </a:rPr>
              <a:t>HDMI</a:t>
            </a:r>
            <a:r>
              <a:rPr lang="zh-CN" altLang="en-US">
                <a:highlight>
                  <a:srgbClr val="008000"/>
                </a:highlight>
              </a:rPr>
              <a:t>电视仿真</a:t>
            </a:r>
            <a:endParaRPr lang="zh-CN" altLang="en-US">
              <a:highlight>
                <a:srgbClr val="008000"/>
              </a:highlight>
            </a:endParaRPr>
          </a:p>
          <a:p>
            <a:r>
              <a:rPr lang="en-US" altLang="zh-CN">
                <a:highlight>
                  <a:srgbClr val="008000"/>
                </a:highlight>
              </a:rPr>
              <a:t>5</a:t>
            </a:r>
            <a:r>
              <a:rPr lang="zh-CN" altLang="en-US">
                <a:highlight>
                  <a:srgbClr val="008000"/>
                </a:highlight>
              </a:rPr>
              <a:t>：安卓系统，</a:t>
            </a:r>
            <a:r>
              <a:rPr lang="en-US" altLang="zh-CN">
                <a:highlight>
                  <a:srgbClr val="008000"/>
                </a:highlight>
              </a:rPr>
              <a:t>5.5</a:t>
            </a:r>
            <a:r>
              <a:rPr lang="zh-CN" altLang="en-US">
                <a:highlight>
                  <a:srgbClr val="008000"/>
                </a:highlight>
              </a:rPr>
              <a:t>寸触摸屏</a:t>
            </a:r>
            <a:endParaRPr lang="zh-CN" altLang="en-US">
              <a:highlight>
                <a:srgbClr val="008000"/>
              </a:highlight>
            </a:endParaRPr>
          </a:p>
          <a:p>
            <a:r>
              <a:rPr lang="en-US" altLang="zh-CN">
                <a:highlight>
                  <a:srgbClr val="008000"/>
                </a:highlight>
              </a:rPr>
              <a:t>6</a:t>
            </a:r>
            <a:r>
              <a:rPr lang="zh-CN" altLang="en-US">
                <a:highlight>
                  <a:srgbClr val="008000"/>
                </a:highlight>
              </a:rPr>
              <a:t>：选配支持蜂窝</a:t>
            </a:r>
            <a:r>
              <a:rPr lang="en-US" altLang="zh-CN">
                <a:highlight>
                  <a:srgbClr val="008000"/>
                </a:highlight>
              </a:rPr>
              <a:t>4/5G</a:t>
            </a:r>
            <a:r>
              <a:rPr lang="zh-CN" altLang="en-US">
                <a:highlight>
                  <a:srgbClr val="008000"/>
                </a:highlight>
              </a:rPr>
              <a:t>网络</a:t>
            </a:r>
            <a:endParaRPr lang="zh-CN" altLang="en-US">
              <a:highlight>
                <a:srgbClr val="008000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761365"/>
            <a:ext cx="8229600" cy="5365115"/>
          </a:xfrm>
        </p:spPr>
        <p:txBody>
          <a:bodyPr/>
          <a:p>
            <a:r>
              <a:rPr lang="en-US" altLang="zh-CN"/>
              <a:t>10G</a:t>
            </a:r>
            <a:r>
              <a:rPr lang="zh-CN" altLang="en-US"/>
              <a:t>以太网测试仪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6440805" y="1560830"/>
            <a:ext cx="2460625" cy="5052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highlight>
                  <a:srgbClr val="008000"/>
                </a:highlight>
              </a:rPr>
              <a:t>性能指标：</a:t>
            </a:r>
            <a:endParaRPr lang="zh-CN" altLang="en-US">
              <a:highlight>
                <a:srgbClr val="008000"/>
              </a:highlight>
            </a:endParaRPr>
          </a:p>
          <a:p>
            <a:r>
              <a:rPr lang="en-US" altLang="zh-CN">
                <a:highlight>
                  <a:srgbClr val="008000"/>
                </a:highlight>
              </a:rPr>
              <a:t>1</a:t>
            </a:r>
            <a:r>
              <a:rPr lang="zh-CN" altLang="en-US">
                <a:highlight>
                  <a:srgbClr val="008000"/>
                </a:highlight>
              </a:rPr>
              <a:t>：</a:t>
            </a:r>
            <a:r>
              <a:rPr lang="en-US" altLang="zh-CN">
                <a:highlight>
                  <a:srgbClr val="008000"/>
                </a:highlight>
              </a:rPr>
              <a:t>10G SFP+</a:t>
            </a:r>
            <a:r>
              <a:rPr lang="zh-CN" altLang="en-US">
                <a:highlight>
                  <a:srgbClr val="008000"/>
                </a:highlight>
              </a:rPr>
              <a:t>，向下兼容</a:t>
            </a:r>
            <a:r>
              <a:rPr lang="en-US" altLang="zh-CN">
                <a:highlight>
                  <a:srgbClr val="008000"/>
                </a:highlight>
              </a:rPr>
              <a:t>5G</a:t>
            </a:r>
            <a:r>
              <a:rPr lang="zh-CN" altLang="en-US">
                <a:highlight>
                  <a:srgbClr val="008000"/>
                </a:highlight>
              </a:rPr>
              <a:t>，</a:t>
            </a:r>
            <a:r>
              <a:rPr lang="en-US" altLang="zh-CN">
                <a:highlight>
                  <a:srgbClr val="008000"/>
                </a:highlight>
              </a:rPr>
              <a:t>2.5G</a:t>
            </a:r>
            <a:r>
              <a:rPr lang="zh-CN" altLang="en-US">
                <a:highlight>
                  <a:srgbClr val="008000"/>
                </a:highlight>
              </a:rPr>
              <a:t>和</a:t>
            </a:r>
            <a:r>
              <a:rPr lang="en-US" altLang="zh-CN">
                <a:highlight>
                  <a:srgbClr val="008000"/>
                </a:highlight>
              </a:rPr>
              <a:t>1000M</a:t>
            </a:r>
            <a:endParaRPr lang="en-US" altLang="zh-CN">
              <a:highlight>
                <a:srgbClr val="008000"/>
              </a:highlight>
            </a:endParaRPr>
          </a:p>
          <a:p>
            <a:r>
              <a:rPr lang="en-US" altLang="zh-CN">
                <a:highlight>
                  <a:srgbClr val="008000"/>
                </a:highlight>
              </a:rPr>
              <a:t>2</a:t>
            </a:r>
            <a:r>
              <a:rPr lang="zh-CN" altLang="en-US">
                <a:highlight>
                  <a:srgbClr val="008000"/>
                </a:highlight>
              </a:rPr>
              <a:t>：支持</a:t>
            </a:r>
            <a:r>
              <a:rPr lang="en-US" altLang="zh-CN">
                <a:highlight>
                  <a:srgbClr val="008000"/>
                </a:highlight>
              </a:rPr>
              <a:t>2500M RJ45</a:t>
            </a:r>
            <a:endParaRPr lang="en-US" altLang="zh-CN">
              <a:highlight>
                <a:srgbClr val="008000"/>
              </a:highlight>
            </a:endParaRPr>
          </a:p>
          <a:p>
            <a:r>
              <a:rPr lang="en-US" altLang="zh-CN">
                <a:highlight>
                  <a:srgbClr val="008000"/>
                </a:highlight>
              </a:rPr>
              <a:t>3</a:t>
            </a:r>
            <a:r>
              <a:rPr lang="zh-CN" altLang="en-US">
                <a:highlight>
                  <a:srgbClr val="008000"/>
                </a:highlight>
              </a:rPr>
              <a:t>：</a:t>
            </a:r>
            <a:r>
              <a:rPr lang="en-US" altLang="zh-CN">
                <a:highlight>
                  <a:srgbClr val="008000"/>
                </a:highlight>
              </a:rPr>
              <a:t>WIFI-6</a:t>
            </a:r>
            <a:r>
              <a:rPr lang="zh-CN" altLang="en-US">
                <a:highlight>
                  <a:srgbClr val="008000"/>
                </a:highlight>
              </a:rPr>
              <a:t>支持</a:t>
            </a:r>
            <a:r>
              <a:rPr lang="en-US" altLang="zh-CN">
                <a:highlight>
                  <a:srgbClr val="008000"/>
                </a:highlight>
              </a:rPr>
              <a:t>160M</a:t>
            </a:r>
            <a:r>
              <a:rPr lang="zh-CN" altLang="en-US">
                <a:highlight>
                  <a:srgbClr val="008000"/>
                </a:highlight>
              </a:rPr>
              <a:t>频宽，</a:t>
            </a:r>
            <a:r>
              <a:rPr lang="en-US" altLang="zh-CN">
                <a:highlight>
                  <a:srgbClr val="008000"/>
                </a:highlight>
              </a:rPr>
              <a:t>AX3000</a:t>
            </a:r>
            <a:r>
              <a:rPr lang="zh-CN" altLang="en-US">
                <a:highlight>
                  <a:srgbClr val="008000"/>
                </a:highlight>
              </a:rPr>
              <a:t>等级；支持</a:t>
            </a:r>
            <a:r>
              <a:rPr lang="en-US" altLang="zh-CN">
                <a:highlight>
                  <a:srgbClr val="008000"/>
                </a:highlight>
              </a:rPr>
              <a:t>802.11</a:t>
            </a:r>
            <a:r>
              <a:rPr lang="zh-CN" altLang="en-US">
                <a:highlight>
                  <a:srgbClr val="008000"/>
                </a:highlight>
              </a:rPr>
              <a:t>无线协议解析</a:t>
            </a:r>
            <a:endParaRPr lang="zh-CN" altLang="en-US">
              <a:highlight>
                <a:srgbClr val="008000"/>
              </a:highlight>
            </a:endParaRPr>
          </a:p>
          <a:p>
            <a:r>
              <a:rPr lang="en-US" altLang="zh-CN">
                <a:highlight>
                  <a:srgbClr val="008000"/>
                </a:highlight>
              </a:rPr>
              <a:t>4</a:t>
            </a:r>
            <a:r>
              <a:rPr lang="zh-CN" altLang="en-US">
                <a:highlight>
                  <a:srgbClr val="008000"/>
                </a:highlight>
              </a:rPr>
              <a:t>：安卓系统，触摸屏</a:t>
            </a:r>
            <a:r>
              <a:rPr lang="en-US" altLang="zh-CN">
                <a:highlight>
                  <a:srgbClr val="008000"/>
                </a:highlight>
              </a:rPr>
              <a:t>5.5</a:t>
            </a:r>
            <a:r>
              <a:rPr lang="zh-CN" altLang="en-US">
                <a:highlight>
                  <a:srgbClr val="008000"/>
                </a:highlight>
              </a:rPr>
              <a:t>寸</a:t>
            </a:r>
            <a:endParaRPr lang="zh-CN" altLang="en-US">
              <a:highlight>
                <a:srgbClr val="008000"/>
              </a:highlight>
            </a:endParaRPr>
          </a:p>
          <a:p>
            <a:r>
              <a:rPr lang="en-US" altLang="zh-CN">
                <a:highlight>
                  <a:srgbClr val="008000"/>
                </a:highlight>
              </a:rPr>
              <a:t>5</a:t>
            </a:r>
            <a:r>
              <a:rPr lang="zh-CN" altLang="en-US">
                <a:highlight>
                  <a:srgbClr val="008000"/>
                </a:highlight>
              </a:rPr>
              <a:t>：</a:t>
            </a:r>
            <a:r>
              <a:rPr lang="en-US" altLang="zh-CN">
                <a:highlight>
                  <a:srgbClr val="008000"/>
                </a:highlight>
              </a:rPr>
              <a:t>7.6V</a:t>
            </a:r>
            <a:r>
              <a:rPr lang="zh-CN" altLang="en-US">
                <a:highlight>
                  <a:srgbClr val="008000"/>
                </a:highlight>
              </a:rPr>
              <a:t>，</a:t>
            </a:r>
            <a:r>
              <a:rPr lang="en-US" altLang="zh-CN">
                <a:highlight>
                  <a:srgbClr val="008000"/>
                </a:highlight>
              </a:rPr>
              <a:t>6000mAh</a:t>
            </a:r>
            <a:r>
              <a:rPr lang="zh-CN" altLang="en-US">
                <a:highlight>
                  <a:srgbClr val="008000"/>
                </a:highlight>
              </a:rPr>
              <a:t>锂电池</a:t>
            </a:r>
            <a:endParaRPr lang="zh-CN" altLang="en-US">
              <a:highlight>
                <a:srgbClr val="008000"/>
              </a:highligh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40" y="1341120"/>
            <a:ext cx="3599180" cy="51047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29285"/>
            <a:ext cx="8229600" cy="5497195"/>
          </a:xfrm>
        </p:spPr>
        <p:txBody>
          <a:bodyPr/>
          <a:p>
            <a:r>
              <a:rPr lang="zh-CN" altLang="en-US"/>
              <a:t>智能家居检测仪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2575" y="1484630"/>
            <a:ext cx="3266440" cy="485775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6440805" y="1560830"/>
            <a:ext cx="2460625" cy="5052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highlight>
                  <a:srgbClr val="008000"/>
                </a:highlight>
              </a:rPr>
              <a:t>性能指标：</a:t>
            </a:r>
            <a:endParaRPr lang="zh-CN" altLang="en-US">
              <a:highlight>
                <a:srgbClr val="008000"/>
              </a:highlight>
            </a:endParaRPr>
          </a:p>
          <a:p>
            <a:r>
              <a:rPr lang="en-US" altLang="zh-CN">
                <a:highlight>
                  <a:srgbClr val="008000"/>
                </a:highlight>
              </a:rPr>
              <a:t>1</a:t>
            </a:r>
            <a:r>
              <a:rPr lang="zh-CN" altLang="en-US">
                <a:highlight>
                  <a:srgbClr val="008000"/>
                </a:highlight>
              </a:rPr>
              <a:t>：支持</a:t>
            </a:r>
            <a:r>
              <a:rPr lang="en-US" altLang="zh-CN">
                <a:highlight>
                  <a:srgbClr val="008000"/>
                </a:highlight>
              </a:rPr>
              <a:t>Zigbee</a:t>
            </a:r>
            <a:r>
              <a:rPr lang="zh-CN" altLang="en-US">
                <a:highlight>
                  <a:srgbClr val="008000"/>
                </a:highlight>
              </a:rPr>
              <a:t>协议解析，支持</a:t>
            </a:r>
            <a:r>
              <a:rPr lang="en-US" altLang="zh-CN">
                <a:highlight>
                  <a:srgbClr val="008000"/>
                </a:highlight>
              </a:rPr>
              <a:t>WIFI</a:t>
            </a:r>
            <a:r>
              <a:rPr lang="zh-CN" altLang="en-US">
                <a:highlight>
                  <a:srgbClr val="008000"/>
                </a:highlight>
              </a:rPr>
              <a:t>检测</a:t>
            </a:r>
            <a:endParaRPr lang="zh-CN" altLang="en-US">
              <a:highlight>
                <a:srgbClr val="008000"/>
              </a:highlight>
            </a:endParaRPr>
          </a:p>
          <a:p>
            <a:r>
              <a:rPr lang="en-US" altLang="zh-CN">
                <a:highlight>
                  <a:srgbClr val="008000"/>
                </a:highlight>
              </a:rPr>
              <a:t>2</a:t>
            </a:r>
            <a:r>
              <a:rPr lang="zh-CN" altLang="en-US">
                <a:highlight>
                  <a:srgbClr val="008000"/>
                </a:highlight>
              </a:rPr>
              <a:t>：以太网支持千兆，支持</a:t>
            </a:r>
            <a:r>
              <a:rPr lang="en-US" altLang="zh-CN">
                <a:highlight>
                  <a:srgbClr val="008000"/>
                </a:highlight>
              </a:rPr>
              <a:t>Speedtest</a:t>
            </a:r>
            <a:endParaRPr lang="en-US" altLang="zh-CN">
              <a:highlight>
                <a:srgbClr val="008000"/>
              </a:highlight>
            </a:endParaRPr>
          </a:p>
          <a:p>
            <a:r>
              <a:rPr lang="en-US" altLang="zh-CN">
                <a:highlight>
                  <a:srgbClr val="008000"/>
                </a:highlight>
              </a:rPr>
              <a:t>3</a:t>
            </a:r>
            <a:r>
              <a:rPr lang="zh-CN" altLang="en-US">
                <a:highlight>
                  <a:srgbClr val="008000"/>
                </a:highlight>
              </a:rPr>
              <a:t>：</a:t>
            </a:r>
            <a:r>
              <a:rPr lang="en-US" altLang="zh-CN">
                <a:highlight>
                  <a:srgbClr val="008000"/>
                </a:highlight>
              </a:rPr>
              <a:t>WIFI-6</a:t>
            </a:r>
            <a:r>
              <a:rPr lang="zh-CN" altLang="en-US">
                <a:highlight>
                  <a:srgbClr val="008000"/>
                </a:highlight>
              </a:rPr>
              <a:t>支持</a:t>
            </a:r>
            <a:r>
              <a:rPr lang="en-US" altLang="zh-CN">
                <a:highlight>
                  <a:srgbClr val="008000"/>
                </a:highlight>
              </a:rPr>
              <a:t>160M</a:t>
            </a:r>
            <a:r>
              <a:rPr lang="zh-CN" altLang="en-US">
                <a:highlight>
                  <a:srgbClr val="008000"/>
                </a:highlight>
              </a:rPr>
              <a:t>频宽，</a:t>
            </a:r>
            <a:r>
              <a:rPr lang="en-US" altLang="zh-CN">
                <a:highlight>
                  <a:srgbClr val="008000"/>
                </a:highlight>
              </a:rPr>
              <a:t>AX3000</a:t>
            </a:r>
            <a:r>
              <a:rPr lang="zh-CN" altLang="en-US">
                <a:highlight>
                  <a:srgbClr val="008000"/>
                </a:highlight>
              </a:rPr>
              <a:t>等级</a:t>
            </a:r>
            <a:endParaRPr lang="en-US" altLang="zh-CN">
              <a:highlight>
                <a:srgbClr val="008000"/>
              </a:highlight>
            </a:endParaRPr>
          </a:p>
          <a:p>
            <a:r>
              <a:rPr lang="en-US" altLang="zh-CN">
                <a:highlight>
                  <a:srgbClr val="008000"/>
                </a:highlight>
              </a:rPr>
              <a:t>4</a:t>
            </a:r>
            <a:r>
              <a:rPr lang="zh-CN" altLang="en-US">
                <a:highlight>
                  <a:srgbClr val="008000"/>
                </a:highlight>
              </a:rPr>
              <a:t>：安卓系统，</a:t>
            </a:r>
            <a:r>
              <a:rPr lang="en-US" altLang="zh-CN">
                <a:highlight>
                  <a:srgbClr val="008000"/>
                </a:highlight>
              </a:rPr>
              <a:t>5.5</a:t>
            </a:r>
            <a:r>
              <a:rPr lang="zh-CN" altLang="en-US">
                <a:highlight>
                  <a:srgbClr val="008000"/>
                </a:highlight>
              </a:rPr>
              <a:t>寸触摸屏</a:t>
            </a:r>
            <a:endParaRPr lang="zh-CN" altLang="en-US">
              <a:highlight>
                <a:srgbClr val="008000"/>
              </a:highlight>
            </a:endParaRPr>
          </a:p>
          <a:p>
            <a:r>
              <a:rPr lang="en-US" altLang="zh-CN">
                <a:highlight>
                  <a:srgbClr val="008000"/>
                </a:highlight>
              </a:rPr>
              <a:t>5</a:t>
            </a:r>
            <a:r>
              <a:rPr lang="zh-CN" altLang="en-US">
                <a:highlight>
                  <a:srgbClr val="008000"/>
                </a:highlight>
              </a:rPr>
              <a:t>：支持</a:t>
            </a:r>
            <a:r>
              <a:rPr lang="en-US" altLang="zh-CN">
                <a:highlight>
                  <a:srgbClr val="008000"/>
                </a:highlight>
              </a:rPr>
              <a:t>HDMI</a:t>
            </a:r>
            <a:r>
              <a:rPr lang="zh-CN" altLang="en-US">
                <a:highlight>
                  <a:srgbClr val="008000"/>
                </a:highlight>
              </a:rPr>
              <a:t>电视仿真</a:t>
            </a:r>
            <a:endParaRPr lang="zh-CN" altLang="en-US">
              <a:highlight>
                <a:srgbClr val="008000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340995"/>
            <a:ext cx="8229600" cy="5785485"/>
          </a:xfrm>
        </p:spPr>
        <p:txBody>
          <a:bodyPr/>
          <a:p>
            <a:r>
              <a:rPr lang="en-US" altLang="zh-CN"/>
              <a:t>5G</a:t>
            </a:r>
            <a:r>
              <a:rPr lang="zh-CN" altLang="en-US"/>
              <a:t>路测仪</a:t>
            </a:r>
            <a:r>
              <a:rPr lang="en-US" altLang="zh-CN"/>
              <a:t>/</a:t>
            </a:r>
            <a:r>
              <a:rPr lang="zh-CN" altLang="en-US"/>
              <a:t>盒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94970" y="981075"/>
            <a:ext cx="4767580" cy="374396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6440805" y="1560830"/>
            <a:ext cx="2460625" cy="5052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highlight>
                  <a:srgbClr val="008000"/>
                </a:highlight>
              </a:rPr>
              <a:t>性能指标：</a:t>
            </a:r>
            <a:endParaRPr lang="zh-CN" altLang="en-US">
              <a:highlight>
                <a:srgbClr val="008000"/>
              </a:highlight>
            </a:endParaRPr>
          </a:p>
          <a:p>
            <a:r>
              <a:rPr lang="en-US" altLang="zh-CN">
                <a:highlight>
                  <a:srgbClr val="008000"/>
                </a:highlight>
              </a:rPr>
              <a:t>1</a:t>
            </a:r>
            <a:r>
              <a:rPr lang="zh-CN" altLang="en-US">
                <a:highlight>
                  <a:srgbClr val="008000"/>
                </a:highlight>
              </a:rPr>
              <a:t>：面向电信，移动，联通和广电，模块可拆换，全频段</a:t>
            </a:r>
            <a:endParaRPr lang="zh-CN" altLang="en-US">
              <a:highlight>
                <a:srgbClr val="008000"/>
              </a:highlight>
            </a:endParaRPr>
          </a:p>
          <a:p>
            <a:r>
              <a:rPr lang="en-US" altLang="zh-CN">
                <a:highlight>
                  <a:srgbClr val="008000"/>
                </a:highlight>
              </a:rPr>
              <a:t>2</a:t>
            </a:r>
            <a:r>
              <a:rPr lang="zh-CN" altLang="en-US">
                <a:highlight>
                  <a:srgbClr val="008000"/>
                </a:highlight>
              </a:rPr>
              <a:t>：安卓系统，</a:t>
            </a:r>
            <a:r>
              <a:rPr lang="en-US" altLang="zh-CN">
                <a:highlight>
                  <a:srgbClr val="008000"/>
                </a:highlight>
              </a:rPr>
              <a:t>HDMI</a:t>
            </a:r>
            <a:r>
              <a:rPr lang="zh-CN" altLang="en-US">
                <a:highlight>
                  <a:srgbClr val="008000"/>
                </a:highlight>
              </a:rPr>
              <a:t>输出显示器，支持</a:t>
            </a:r>
            <a:r>
              <a:rPr lang="en-US" altLang="zh-CN">
                <a:highlight>
                  <a:srgbClr val="008000"/>
                </a:highlight>
              </a:rPr>
              <a:t>TYPE-C</a:t>
            </a:r>
            <a:r>
              <a:rPr lang="zh-CN" altLang="en-US">
                <a:highlight>
                  <a:srgbClr val="008000"/>
                </a:highlight>
              </a:rPr>
              <a:t>连接手机</a:t>
            </a:r>
            <a:endParaRPr lang="zh-CN" altLang="en-US">
              <a:highlight>
                <a:srgbClr val="008000"/>
              </a:highlight>
            </a:endParaRPr>
          </a:p>
          <a:p>
            <a:r>
              <a:rPr lang="en-US" altLang="zh-CN">
                <a:highlight>
                  <a:srgbClr val="008000"/>
                </a:highlight>
              </a:rPr>
              <a:t>3</a:t>
            </a:r>
            <a:r>
              <a:rPr lang="zh-CN" altLang="en-US">
                <a:highlight>
                  <a:srgbClr val="008000"/>
                </a:highlight>
              </a:rPr>
              <a:t>：锂电池供电，自带小屏幕和实体按键</a:t>
            </a:r>
            <a:endParaRPr lang="zh-CN" altLang="en-US">
              <a:highlight>
                <a:srgbClr val="008000"/>
              </a:highlight>
            </a:endParaRPr>
          </a:p>
          <a:p>
            <a:r>
              <a:rPr lang="en-US" altLang="zh-CN">
                <a:highlight>
                  <a:srgbClr val="008000"/>
                </a:highlight>
              </a:rPr>
              <a:t>4</a:t>
            </a:r>
            <a:r>
              <a:rPr lang="zh-CN" altLang="en-US">
                <a:highlight>
                  <a:srgbClr val="008000"/>
                </a:highlight>
              </a:rPr>
              <a:t>：支持</a:t>
            </a:r>
            <a:r>
              <a:rPr lang="en-US" altLang="zh-CN">
                <a:highlight>
                  <a:srgbClr val="008000"/>
                </a:highlight>
              </a:rPr>
              <a:t>5G</a:t>
            </a:r>
            <a:r>
              <a:rPr lang="zh-CN" altLang="en-US">
                <a:highlight>
                  <a:srgbClr val="008000"/>
                </a:highlight>
              </a:rPr>
              <a:t>信号路测，支持锁频点，锁小区，支持工参展示和修改等</a:t>
            </a:r>
            <a:endParaRPr lang="zh-CN" altLang="en-US">
              <a:highlight>
                <a:srgbClr val="008000"/>
              </a:highlight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  <p:tag name="KSO_WM_UNIT_PLACING_PICTURE_USER_VIEWPORT" val="{&quot;height&quot;:6690,&quot;width&quot;:8520}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COMMONDATA" val="eyJoZGlkIjoiNWRiYjBjN2JmNDdkZjVjNGM3MmQ5YTU4ODgxNzJkZmIifQ==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468</Words>
  <Application>WPS 演示</Application>
  <PresentationFormat/>
  <Paragraphs>42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1" baseType="lpstr">
      <vt:lpstr>Arial</vt:lpstr>
      <vt:lpstr>宋体</vt:lpstr>
      <vt:lpstr>Wingdings</vt:lpstr>
      <vt:lpstr>微软雅黑</vt:lpstr>
      <vt:lpstr>Arial Unicode MS</vt:lpstr>
      <vt:lpstr>Calibri</vt:lpstr>
      <vt:lpstr>默认设计模板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产品目录</dc:title>
  <dc:creator>Leo Huang</dc:creator>
  <cp:lastModifiedBy>新村</cp:lastModifiedBy>
  <cp:revision>59</cp:revision>
  <dcterms:created xsi:type="dcterms:W3CDTF">2022-12-29T05:58:08Z</dcterms:created>
  <dcterms:modified xsi:type="dcterms:W3CDTF">2022-12-29T06:51:09Z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2052-11.1.0.12980</vt:lpwstr>
  </property>
  <property fmtid="{D5CDD505-2E9C-101B-9397-08002B2CF9AE}" pid="3" name="ICV">
    <vt:lpwstr>824CCAD16F5D4B198F052BE249C84A41</vt:lpwstr>
  </property>
</Properties>
</file>